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71" r:id="rId8"/>
    <p:sldId id="264" r:id="rId9"/>
    <p:sldId id="265" r:id="rId10"/>
    <p:sldId id="266" r:id="rId11"/>
    <p:sldId id="267" r:id="rId12"/>
    <p:sldId id="268" r:id="rId13"/>
    <p:sldId id="270" r:id="rId14"/>
    <p:sldId id="276" r:id="rId15"/>
    <p:sldId id="269" r:id="rId16"/>
    <p:sldId id="257" r:id="rId17"/>
    <p:sldId id="258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955376-1561-4B87-8B48-AFD2BC670FAB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8015-0297-43D8-8117-980D307591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5376-1561-4B87-8B48-AFD2BC670FAB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8015-0297-43D8-8117-980D307591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5376-1561-4B87-8B48-AFD2BC670FAB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8015-0297-43D8-8117-980D307591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5376-1561-4B87-8B48-AFD2BC670FAB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8015-0297-43D8-8117-980D307591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5376-1561-4B87-8B48-AFD2BC670FAB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8015-0297-43D8-8117-980D307591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5376-1561-4B87-8B48-AFD2BC670FAB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8015-0297-43D8-8117-980D307591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5376-1561-4B87-8B48-AFD2BC670FAB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8015-0297-43D8-8117-980D307591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5376-1561-4B87-8B48-AFD2BC670FAB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8015-0297-43D8-8117-980D307591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5376-1561-4B87-8B48-AFD2BC670FAB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8015-0297-43D8-8117-980D307591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5376-1561-4B87-8B48-AFD2BC670FAB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8015-0297-43D8-8117-980D307591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5376-1561-4B87-8B48-AFD2BC670FAB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8015-0297-43D8-8117-980D307591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955376-1561-4B87-8B48-AFD2BC670FAB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C2D8015-0297-43D8-8117-980D307591A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143000"/>
            <a:ext cx="6324600" cy="838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The Elements of greek Tragedy</a:t>
            </a:r>
            <a:endParaRPr lang="en-US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438400"/>
            <a:ext cx="4114800" cy="3048000"/>
          </a:xfrm>
        </p:spPr>
      </p:pic>
    </p:spTree>
    <p:extLst>
      <p:ext uri="{BB962C8B-B14F-4D97-AF65-F5344CB8AC3E}">
        <p14:creationId xmlns:p14="http://schemas.microsoft.com/office/powerpoint/2010/main" val="238090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1478280"/>
            <a:ext cx="716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The cause-and-effect chain leading from</a:t>
            </a:r>
          </a:p>
          <a:p>
            <a:r>
              <a:rPr lang="en-US" sz="2400" dirty="0" smtClean="0"/>
              <a:t>the incentive moment to the climax is called the </a:t>
            </a:r>
            <a:r>
              <a:rPr lang="en-US" sz="2400" b="1" dirty="0" smtClean="0"/>
              <a:t>desis</a:t>
            </a:r>
            <a:r>
              <a:rPr lang="en-US" sz="2400" dirty="0" smtClean="0"/>
              <a:t>, or “tying up,” and in modern terminology the </a:t>
            </a:r>
            <a:r>
              <a:rPr lang="en-US" sz="2400" b="1" dirty="0" smtClean="0"/>
              <a:t>complication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endParaRPr lang="en-US" sz="2400" dirty="0"/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 Consequently, the more rapid cause-and</a:t>
            </a:r>
          </a:p>
          <a:p>
            <a:r>
              <a:rPr lang="en-US" sz="2400" dirty="0" smtClean="0"/>
              <a:t>effect chain from the climax to the resolution is called the </a:t>
            </a:r>
            <a:r>
              <a:rPr lang="en-US" sz="2400" b="1" dirty="0" smtClean="0"/>
              <a:t>lusis</a:t>
            </a:r>
            <a:r>
              <a:rPr lang="en-US" sz="2400" dirty="0" smtClean="0"/>
              <a:t>, or “unraveling</a:t>
            </a:r>
            <a:r>
              <a:rPr lang="en-US" sz="2400" dirty="0"/>
              <a:t>,</a:t>
            </a:r>
            <a:r>
              <a:rPr lang="en-US" sz="2400" dirty="0" smtClean="0"/>
              <a:t>” and in modern terminology the </a:t>
            </a:r>
            <a:r>
              <a:rPr lang="en-US" sz="2400" b="1" dirty="0" smtClean="0"/>
              <a:t>dénouement</a:t>
            </a:r>
            <a:r>
              <a:rPr lang="en-US" sz="2400" dirty="0" smtClean="0"/>
              <a:t>.</a:t>
            </a:r>
            <a:r>
              <a:rPr lang="en-US" sz="2400" b="1" dirty="0" smtClean="0"/>
              <a:t> 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5346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Freytag’s Triangle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315526"/>
            <a:ext cx="6096000" cy="3323275"/>
          </a:xfrm>
        </p:spPr>
      </p:pic>
    </p:spTree>
    <p:extLst>
      <p:ext uri="{BB962C8B-B14F-4D97-AF65-F5344CB8AC3E}">
        <p14:creationId xmlns:p14="http://schemas.microsoft.com/office/powerpoint/2010/main" val="1664122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Simple vs. Complex plots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7391400" cy="34290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</a:pPr>
            <a:r>
              <a:rPr lang="en-US" sz="2200" dirty="0" smtClean="0"/>
              <a:t>Plot can be </a:t>
            </a:r>
            <a:r>
              <a:rPr lang="en-US" sz="2200" b="1" dirty="0" smtClean="0"/>
              <a:t>simple</a:t>
            </a:r>
            <a:r>
              <a:rPr lang="en-US" sz="2200" dirty="0" smtClean="0"/>
              <a:t> or </a:t>
            </a:r>
            <a:r>
              <a:rPr lang="en-US" sz="2200" b="1" dirty="0" smtClean="0"/>
              <a:t>complex</a:t>
            </a:r>
            <a:r>
              <a:rPr lang="en-US" sz="2200" dirty="0" smtClean="0"/>
              <a:t>.</a:t>
            </a:r>
          </a:p>
          <a:p>
            <a:pPr indent="0">
              <a:lnSpc>
                <a:spcPct val="100000"/>
              </a:lnSpc>
              <a:buNone/>
            </a:pPr>
            <a:endParaRPr lang="en-US" sz="2200" dirty="0" smtClean="0"/>
          </a:p>
          <a:p>
            <a:pPr>
              <a:lnSpc>
                <a:spcPct val="100000"/>
              </a:lnSpc>
            </a:pPr>
            <a:r>
              <a:rPr lang="en-US" sz="2200" dirty="0" smtClean="0"/>
              <a:t> </a:t>
            </a:r>
            <a:r>
              <a:rPr lang="en-US" sz="2200" b="1" dirty="0"/>
              <a:t>Simple plots</a:t>
            </a:r>
            <a:r>
              <a:rPr lang="en-US" sz="2200" dirty="0"/>
              <a:t> have only a </a:t>
            </a:r>
            <a:r>
              <a:rPr lang="en-US" sz="2200" b="1" dirty="0"/>
              <a:t>“change of fortune”</a:t>
            </a:r>
            <a:r>
              <a:rPr lang="en-US" sz="2200" dirty="0"/>
              <a:t> </a:t>
            </a:r>
            <a:r>
              <a:rPr lang="en-US" sz="2200" b="1" dirty="0"/>
              <a:t>(catastrophe</a:t>
            </a:r>
            <a:r>
              <a:rPr lang="en-US" sz="2200" b="1" dirty="0" smtClean="0"/>
              <a:t>)</a:t>
            </a:r>
            <a:r>
              <a:rPr lang="en-US" sz="2200" dirty="0" smtClean="0"/>
              <a:t>.</a:t>
            </a:r>
            <a:r>
              <a:rPr lang="en-US" sz="2200" b="1" dirty="0"/>
              <a:t> </a:t>
            </a:r>
            <a:r>
              <a:rPr lang="en-US" sz="2200" dirty="0" smtClean="0"/>
              <a:t>The </a:t>
            </a:r>
            <a:r>
              <a:rPr lang="en-US" sz="2200" b="1" dirty="0" smtClean="0"/>
              <a:t>catastrophe </a:t>
            </a:r>
            <a:r>
              <a:rPr lang="en-US" sz="2200" dirty="0" smtClean="0"/>
              <a:t>marks the protagonist’s failure and usually occurs at the end of the drama.</a:t>
            </a:r>
            <a:r>
              <a:rPr lang="en-US" sz="2200" b="1" dirty="0" smtClean="0"/>
              <a:t> </a:t>
            </a:r>
          </a:p>
          <a:p>
            <a:pPr indent="0">
              <a:lnSpc>
                <a:spcPct val="100000"/>
              </a:lnSpc>
              <a:buNone/>
            </a:pPr>
            <a:endParaRPr lang="en-US" sz="2200" dirty="0" smtClean="0"/>
          </a:p>
          <a:p>
            <a:pPr>
              <a:lnSpc>
                <a:spcPct val="100000"/>
              </a:lnSpc>
            </a:pPr>
            <a:r>
              <a:rPr lang="en-US" sz="2200" dirty="0" smtClean="0"/>
              <a:t> </a:t>
            </a:r>
            <a:r>
              <a:rPr lang="en-US" sz="2200" b="1" dirty="0"/>
              <a:t>Complex plots</a:t>
            </a:r>
            <a:r>
              <a:rPr lang="en-US" sz="2200" dirty="0"/>
              <a:t> have both </a:t>
            </a:r>
            <a:r>
              <a:rPr lang="en-US" sz="2200" b="1" dirty="0" smtClean="0"/>
              <a:t>“plot reversal” </a:t>
            </a:r>
            <a:r>
              <a:rPr lang="en-US" sz="2200" b="1" dirty="0"/>
              <a:t>(peripeteia) </a:t>
            </a:r>
            <a:r>
              <a:rPr lang="en-US" sz="2200" dirty="0"/>
              <a:t>and </a:t>
            </a:r>
            <a:r>
              <a:rPr lang="en-US" sz="2200" b="1" dirty="0" smtClean="0"/>
              <a:t>“tragic recognition or insight” </a:t>
            </a:r>
            <a:r>
              <a:rPr lang="en-US" sz="2200" b="1" dirty="0"/>
              <a:t>(anagnorisis) </a:t>
            </a:r>
            <a:r>
              <a:rPr lang="en-US" sz="2200" dirty="0"/>
              <a:t>connected with the catastrophe</a:t>
            </a:r>
            <a:r>
              <a:rPr lang="en-US" sz="2200" dirty="0" smtClean="0"/>
              <a:t>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80344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447800"/>
            <a:ext cx="693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endParaRPr lang="en-US" sz="2400" b="1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US" sz="2400" b="1" dirty="0" smtClean="0"/>
              <a:t> Peripeteia</a:t>
            </a:r>
            <a:r>
              <a:rPr lang="en-US" sz="2400" dirty="0" smtClean="0"/>
              <a:t> </a:t>
            </a:r>
            <a:r>
              <a:rPr lang="en-US" sz="2400" dirty="0"/>
              <a:t>("plot reversal"): a pivotal or </a:t>
            </a:r>
            <a:r>
              <a:rPr lang="en-US" sz="2400" dirty="0" smtClean="0"/>
              <a:t>crucial</a:t>
            </a:r>
          </a:p>
          <a:p>
            <a:r>
              <a:rPr lang="en-US" sz="2400" dirty="0" smtClean="0"/>
              <a:t>action </a:t>
            </a:r>
            <a:r>
              <a:rPr lang="en-US" sz="2400" dirty="0"/>
              <a:t>on the part of the protagonist that changes his situation from seemingly secure to vulnerable. </a:t>
            </a:r>
            <a:endParaRPr lang="en-US" sz="2400" dirty="0" smtClean="0"/>
          </a:p>
          <a:p>
            <a:pPr marL="285750" indent="-285750">
              <a:buFont typeface="Wingdings" pitchFamily="2" charset="2"/>
              <a:buChar char="v"/>
            </a:pPr>
            <a:endParaRPr lang="en-US" sz="24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2400" b="1" dirty="0" smtClean="0"/>
              <a:t> Anagnorisis</a:t>
            </a:r>
            <a:r>
              <a:rPr lang="en-US" sz="2400" dirty="0" smtClean="0"/>
              <a:t> </a:t>
            </a:r>
            <a:r>
              <a:rPr lang="en-US" sz="2400" dirty="0"/>
              <a:t>("tragic recognition or insight</a:t>
            </a:r>
            <a:r>
              <a:rPr lang="en-US" sz="2400" dirty="0" smtClean="0"/>
              <a:t>"):</a:t>
            </a:r>
          </a:p>
          <a:p>
            <a:r>
              <a:rPr lang="en-US" sz="2400" dirty="0" smtClean="0"/>
              <a:t>according </a:t>
            </a:r>
            <a:r>
              <a:rPr lang="en-US" sz="2400" dirty="0"/>
              <a:t>to Aristotle, a moment of clairvoyant insight or understanding in the mind of the tragic hero as he suddenly comprehends the web of fate that he has entangled himself in. </a:t>
            </a:r>
            <a:r>
              <a:rPr lang="en-US" sz="2400" dirty="0" smtClean="0"/>
              <a:t>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1335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role of fate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7467600" cy="3200401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n-US" sz="2400" dirty="0" smtClean="0"/>
              <a:t> 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 Fate: </a:t>
            </a:r>
            <a:r>
              <a:rPr lang="en-US" sz="2400" b="1" dirty="0"/>
              <a:t>t</a:t>
            </a:r>
            <a:r>
              <a:rPr lang="en-US" sz="2400" b="1" dirty="0" smtClean="0"/>
              <a:t>he </a:t>
            </a:r>
            <a:r>
              <a:rPr lang="en-US" sz="2400" b="1" dirty="0"/>
              <a:t>supposed force, principle, or power that predetermines </a:t>
            </a:r>
            <a:r>
              <a:rPr lang="en-US" sz="2400" b="1" dirty="0" smtClean="0"/>
              <a:t>events. </a:t>
            </a:r>
          </a:p>
          <a:p>
            <a:pPr indent="0">
              <a:lnSpc>
                <a:spcPct val="100000"/>
              </a:lnSpc>
              <a:buNone/>
            </a:pPr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sz="2400" dirty="0" smtClean="0"/>
              <a:t> The </a:t>
            </a:r>
            <a:r>
              <a:rPr lang="en-US" sz="2400" dirty="0"/>
              <a:t>Greeks believed that everything happened for a </a:t>
            </a:r>
            <a:r>
              <a:rPr lang="en-US" sz="2400" dirty="0" smtClean="0"/>
              <a:t>reason, </a:t>
            </a:r>
            <a:r>
              <a:rPr lang="en-US" sz="2400" dirty="0"/>
              <a:t>and that the path they led in </a:t>
            </a:r>
            <a:r>
              <a:rPr lang="en-US" sz="2400" dirty="0" smtClean="0"/>
              <a:t>life </a:t>
            </a:r>
            <a:r>
              <a:rPr lang="en-US" sz="2400" dirty="0"/>
              <a:t>was prescribed for them by the </a:t>
            </a:r>
            <a:r>
              <a:rPr lang="en-US" sz="2400" dirty="0" smtClean="0"/>
              <a:t>gods: </a:t>
            </a:r>
            <a:r>
              <a:rPr lang="en-US" sz="2400" b="1" dirty="0"/>
              <a:t>there was no escaping their </a:t>
            </a:r>
            <a:r>
              <a:rPr lang="en-US" sz="2400" b="1" dirty="0" smtClean="0"/>
              <a:t>fate.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97747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 Characters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 </a:t>
            </a:r>
            <a:r>
              <a:rPr lang="en-US" sz="2400" b="1" dirty="0" smtClean="0"/>
              <a:t>The Tragic Hero- </a:t>
            </a:r>
            <a:r>
              <a:rPr lang="en-US" sz="2400" dirty="0"/>
              <a:t>The protagonist should be renowned and prosperous, so his change of fortune can be from good to bad. </a:t>
            </a:r>
            <a:endParaRPr lang="en-US" sz="2400" dirty="0" smtClean="0"/>
          </a:p>
          <a:p>
            <a:pPr indent="0">
              <a:lnSpc>
                <a:spcPct val="100000"/>
              </a:lnSpc>
              <a:buNone/>
            </a:pPr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sz="2400" dirty="0"/>
              <a:t> The tragic hero's powerful wish to achieve some goal inevitably encounters limits, usually those of human frailty (flaws in reason, </a:t>
            </a:r>
            <a:r>
              <a:rPr lang="en-US" sz="2400" b="1" dirty="0"/>
              <a:t>hubris</a:t>
            </a:r>
            <a:r>
              <a:rPr lang="en-US" sz="2400" dirty="0"/>
              <a:t>, society), the gods (through oracles, prophets, fate), or nature.  </a:t>
            </a:r>
          </a:p>
          <a:p>
            <a:pPr indent="0">
              <a:lnSpc>
                <a:spcPct val="10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0167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6800" y="1066800"/>
            <a:ext cx="6934200" cy="4648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smtClean="0"/>
              <a:t> Hubris</a:t>
            </a:r>
            <a:r>
              <a:rPr lang="en-US" sz="2400" dirty="0" smtClean="0"/>
              <a:t> </a:t>
            </a:r>
            <a:r>
              <a:rPr lang="en-US" sz="2400" dirty="0"/>
              <a:t>("violent transgression"): overweening pride or insolence that results in a misfortune of the protagonist of the tragedy. </a:t>
            </a:r>
            <a:endParaRPr lang="en-US" sz="2400" dirty="0" smtClean="0"/>
          </a:p>
          <a:p>
            <a:pPr indent="0">
              <a:lnSpc>
                <a:spcPct val="100000"/>
              </a:lnSpc>
              <a:buNone/>
            </a:pPr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sz="2400" b="1" dirty="0" smtClean="0"/>
              <a:t> Hubris</a:t>
            </a:r>
            <a:r>
              <a:rPr lang="en-US" sz="2400" dirty="0" smtClean="0"/>
              <a:t> leads </a:t>
            </a:r>
            <a:r>
              <a:rPr lang="en-US" sz="2400" dirty="0"/>
              <a:t>the protagonist to break a moral law; he will attempt vainly to transcend normal limitations or ignore divine warning with calamitous results; placing one's self equal to the </a:t>
            </a:r>
            <a:r>
              <a:rPr lang="en-US" sz="2400" dirty="0" smtClean="0"/>
              <a:t>gods. 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b="1" dirty="0" smtClean="0"/>
              <a:t> Nemesis</a:t>
            </a:r>
            <a:r>
              <a:rPr lang="en-US" sz="2400" dirty="0" smtClean="0"/>
              <a:t> </a:t>
            </a:r>
            <a:r>
              <a:rPr lang="en-US" sz="2400" dirty="0"/>
              <a:t>("retribution"): the inevitable punishment or cosmic payback for acts of hubris.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31817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1143000"/>
            <a:ext cx="6781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endParaRPr lang="en-US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Aristotle says that the tragic hero should have a</a:t>
            </a:r>
          </a:p>
          <a:p>
            <a:r>
              <a:rPr lang="en-US" sz="2400" dirty="0" smtClean="0"/>
              <a:t>flaw and/or make some mistake </a:t>
            </a:r>
            <a:r>
              <a:rPr lang="en-US" sz="2400" b="1" dirty="0" smtClean="0"/>
              <a:t>(harmatia</a:t>
            </a:r>
            <a:r>
              <a:rPr lang="en-US" sz="2400" dirty="0" smtClean="0"/>
              <a:t>). </a:t>
            </a:r>
          </a:p>
          <a:p>
            <a:endParaRPr lang="en-US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The hero need not die at the end, but he/she must</a:t>
            </a:r>
          </a:p>
          <a:p>
            <a:r>
              <a:rPr lang="en-US" sz="2400" dirty="0" smtClean="0"/>
              <a:t>undergo a change in fortune </a:t>
            </a:r>
            <a:r>
              <a:rPr lang="en-US" sz="2400" b="1" dirty="0" smtClean="0"/>
              <a:t>(catastrophe).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In addition, the tragic hero may achieve some</a:t>
            </a:r>
          </a:p>
          <a:p>
            <a:r>
              <a:rPr lang="en-US" sz="2400" dirty="0" smtClean="0"/>
              <a:t>revelation or recognition </a:t>
            </a:r>
            <a:r>
              <a:rPr lang="en-US" sz="2400" b="1" dirty="0" smtClean="0"/>
              <a:t>(anagnorisis)</a:t>
            </a:r>
            <a:r>
              <a:rPr lang="en-US" sz="2400" dirty="0" smtClean="0"/>
              <a:t> about human fate, destiny, and the will of the gods.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4990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 Thought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smtClean="0"/>
              <a:t> </a:t>
            </a:r>
            <a:r>
              <a:rPr lang="en-US" sz="2400" dirty="0" smtClean="0"/>
              <a:t>Thought </a:t>
            </a:r>
            <a:r>
              <a:rPr lang="en-US" sz="2400" dirty="0"/>
              <a:t>is third in importance, and is found </a:t>
            </a:r>
            <a:r>
              <a:rPr lang="en-US" sz="2400" b="1" dirty="0"/>
              <a:t>“where something is proved to be or not to be, or a general maxim </a:t>
            </a:r>
            <a:r>
              <a:rPr lang="en-US" sz="2400" b="1" dirty="0" smtClean="0"/>
              <a:t>[truth, principle, or rule of conduct] is </a:t>
            </a:r>
            <a:r>
              <a:rPr lang="en-US" sz="2400" b="1" dirty="0"/>
              <a:t>enunciated.”</a:t>
            </a:r>
            <a:r>
              <a:rPr lang="en-US" sz="2400" dirty="0"/>
              <a:t> </a:t>
            </a:r>
            <a:endParaRPr lang="en-US" sz="2400" dirty="0" smtClean="0"/>
          </a:p>
          <a:p>
            <a:pPr indent="0">
              <a:lnSpc>
                <a:spcPct val="100000"/>
              </a:lnSpc>
              <a:buNone/>
            </a:pPr>
            <a:endParaRPr lang="en-US" sz="2400" dirty="0" smtClean="0"/>
          </a:p>
          <a:p>
            <a:pPr marL="342900" indent="-342900">
              <a:lnSpc>
                <a:spcPct val="100000"/>
              </a:lnSpc>
            </a:pPr>
            <a:r>
              <a:rPr lang="en-US" sz="2400" dirty="0" smtClean="0"/>
              <a:t>Thought can also reveal </a:t>
            </a:r>
            <a:r>
              <a:rPr lang="en-US" sz="2400" dirty="0"/>
              <a:t>the </a:t>
            </a:r>
            <a:r>
              <a:rPr lang="en-US" sz="2400" b="1" dirty="0" smtClean="0"/>
              <a:t>theme (main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2400" b="1" dirty="0" smtClean="0"/>
              <a:t>idea/message)</a:t>
            </a:r>
            <a:r>
              <a:rPr lang="en-US" sz="2400" dirty="0" smtClean="0"/>
              <a:t> </a:t>
            </a:r>
            <a:r>
              <a:rPr lang="en-US" sz="2400" dirty="0"/>
              <a:t>of a play. 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3510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 Diction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86000"/>
            <a:ext cx="7162800" cy="33528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 </a:t>
            </a:r>
            <a:r>
              <a:rPr lang="en-US" sz="2400" dirty="0"/>
              <a:t>Diction is fourth, and is </a:t>
            </a:r>
            <a:r>
              <a:rPr lang="en-US" sz="2400" b="1" dirty="0"/>
              <a:t>“the expression of the meaning in words” which are proper and appropriate to the plot, characters, and end of the tragedy.</a:t>
            </a:r>
            <a:r>
              <a:rPr lang="en-US" sz="2400" dirty="0"/>
              <a:t> </a:t>
            </a:r>
            <a:endParaRPr lang="en-US" sz="2400" dirty="0" smtClean="0"/>
          </a:p>
          <a:p>
            <a:pPr indent="0">
              <a:lnSpc>
                <a:spcPct val="100000"/>
              </a:lnSpc>
              <a:buNone/>
            </a:pPr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sz="2400" b="1" dirty="0" smtClean="0"/>
              <a:t> Metaphor- </a:t>
            </a:r>
            <a:r>
              <a:rPr lang="en-US" sz="2400" dirty="0" smtClean="0"/>
              <a:t>a figure of speech in </a:t>
            </a:r>
            <a:r>
              <a:rPr lang="en-US" sz="2400" dirty="0"/>
              <a:t>which an implied comparison is made between two unlike things that actually have something important in common. </a:t>
            </a:r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sz="2400" b="1" dirty="0" smtClean="0"/>
              <a:t> For example: </a:t>
            </a:r>
            <a:r>
              <a:rPr lang="en-US" sz="2400" dirty="0" smtClean="0"/>
              <a:t>Life is a journey; The eyes are windows to the soul.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1560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a tragedy?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86000"/>
            <a:ext cx="7162800" cy="3352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 A tragedy is a drama which, according to Aristotle, depicts </a:t>
            </a:r>
            <a:r>
              <a:rPr lang="en-US" sz="2400" dirty="0"/>
              <a:t>the downfall of </a:t>
            </a:r>
            <a:r>
              <a:rPr lang="en-US" sz="2400" dirty="0" smtClean="0"/>
              <a:t>a</a:t>
            </a:r>
            <a:r>
              <a:rPr lang="en-US" sz="2400" dirty="0"/>
              <a:t> </a:t>
            </a:r>
            <a:r>
              <a:rPr lang="en-US" sz="2400" dirty="0" smtClean="0"/>
              <a:t>basically good person through </a:t>
            </a:r>
            <a:r>
              <a:rPr lang="en-US" sz="2400" dirty="0"/>
              <a:t>some fatal error or misjudgment, producing suffering and insight on the part of the protagonist and arousing pity and fear on the part of the audience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3759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5. Song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 </a:t>
            </a:r>
            <a:r>
              <a:rPr lang="en-US" sz="2400" dirty="0"/>
              <a:t>Song, or melody, is fifth, and is </a:t>
            </a:r>
            <a:r>
              <a:rPr lang="en-US" sz="2400" b="1" dirty="0"/>
              <a:t>the musical element of the chorus.</a:t>
            </a:r>
            <a:r>
              <a:rPr lang="en-US" sz="2400" dirty="0"/>
              <a:t> </a:t>
            </a:r>
            <a:endParaRPr lang="en-US" sz="2400" dirty="0" smtClean="0"/>
          </a:p>
          <a:p>
            <a:pPr indent="0">
              <a:lnSpc>
                <a:spcPct val="100000"/>
              </a:lnSpc>
              <a:buNone/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smtClean="0"/>
              <a:t> Aristotle </a:t>
            </a:r>
            <a:r>
              <a:rPr lang="en-US" sz="2400" dirty="0"/>
              <a:t>argues that the Chorus should be fully integrated into the play like an actor; choral odes should not be “mere interludes,” but should contribute to the unity of the </a:t>
            </a:r>
            <a:r>
              <a:rPr lang="en-US" sz="2400" dirty="0" smtClean="0"/>
              <a:t>plot.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4893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6. Spectacle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86000"/>
            <a:ext cx="7162800" cy="3352800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buNone/>
            </a:pPr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sz="2400" dirty="0" smtClean="0"/>
              <a:t> Spectacle </a:t>
            </a:r>
            <a:r>
              <a:rPr lang="en-US" sz="2400" dirty="0"/>
              <a:t>is last, for it is least connected with </a:t>
            </a:r>
            <a:r>
              <a:rPr lang="en-US" sz="2400" dirty="0" smtClean="0"/>
              <a:t>literature: </a:t>
            </a:r>
            <a:r>
              <a:rPr lang="en-US" sz="2400" b="1" dirty="0" smtClean="0"/>
              <a:t>spectacular </a:t>
            </a:r>
            <a:r>
              <a:rPr lang="en-US" sz="2400" b="1" dirty="0"/>
              <a:t>effects </a:t>
            </a:r>
            <a:r>
              <a:rPr lang="en-US" sz="2400" b="1" dirty="0" smtClean="0"/>
              <a:t>depend </a:t>
            </a:r>
            <a:r>
              <a:rPr lang="en-US" sz="2400" b="1" dirty="0"/>
              <a:t>more on the art of the stage machinist than on that </a:t>
            </a:r>
            <a:r>
              <a:rPr lang="en-US" sz="2400" b="1" dirty="0" smtClean="0"/>
              <a:t>of the poet/author.</a:t>
            </a:r>
            <a:r>
              <a:rPr lang="en-US" sz="2400" dirty="0" smtClean="0"/>
              <a:t> </a:t>
            </a:r>
          </a:p>
          <a:p>
            <a:pPr indent="0">
              <a:lnSpc>
                <a:spcPct val="100000"/>
              </a:lnSpc>
              <a:buNone/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smtClean="0"/>
              <a:t> Aristotle argues </a:t>
            </a:r>
            <a:r>
              <a:rPr lang="en-US" sz="2400" dirty="0"/>
              <a:t>that superior poets rely on the inner structure of the play rather than spectacle to arouse pity and </a:t>
            </a:r>
            <a:r>
              <a:rPr lang="en-US" sz="2400" dirty="0" smtClean="0"/>
              <a:t>fear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5968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b="1" dirty="0" smtClean="0"/>
              <a:t>Three Principles of a Greek tragedy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0"/>
            <a:ext cx="7086600" cy="3352800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n-US" sz="2400" b="1" dirty="0" smtClean="0"/>
              <a:t>1. </a:t>
            </a:r>
            <a:r>
              <a:rPr lang="en-US" sz="2400" dirty="0" smtClean="0"/>
              <a:t>“</a:t>
            </a:r>
            <a:r>
              <a:rPr lang="en-US" sz="2400" b="1" dirty="0" smtClean="0"/>
              <a:t>A </a:t>
            </a:r>
            <a:r>
              <a:rPr lang="en-US" sz="2400" b="1" dirty="0"/>
              <a:t>true tragedy should evoke pity and fear on the part of the audience</a:t>
            </a:r>
            <a:r>
              <a:rPr lang="en-US" sz="2400" b="1" dirty="0" smtClean="0"/>
              <a:t>.”</a:t>
            </a:r>
          </a:p>
          <a:p>
            <a:pPr marL="342900" indent="-342900">
              <a:lnSpc>
                <a:spcPct val="100000"/>
              </a:lnSpc>
            </a:pPr>
            <a:r>
              <a:rPr lang="en-US" sz="2400" dirty="0" smtClean="0"/>
              <a:t>Pity </a:t>
            </a:r>
            <a:r>
              <a:rPr lang="en-US" sz="2400" dirty="0"/>
              <a:t>and fear are the natural human responses </a:t>
            </a:r>
            <a:r>
              <a:rPr lang="en-US" sz="2400" dirty="0" smtClean="0"/>
              <a:t>to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2400" dirty="0" smtClean="0"/>
              <a:t>spectacles </a:t>
            </a:r>
            <a:r>
              <a:rPr lang="en-US" sz="2400" dirty="0"/>
              <a:t>of pain and suffering – especially to the sort of pain and suffering that can strike anyone at any time. The effect is that we feel relief in the end through </a:t>
            </a:r>
            <a:r>
              <a:rPr lang="en-US" sz="2400" b="1" dirty="0" smtClean="0"/>
              <a:t>catharsis (purging/cleansing of emotions)</a:t>
            </a:r>
            <a:r>
              <a:rPr lang="en-US" sz="2400" dirty="0" smtClean="0"/>
              <a:t>.</a:t>
            </a:r>
          </a:p>
          <a:p>
            <a:pPr marL="342900" indent="-342900">
              <a:lnSpc>
                <a:spcPct val="100000"/>
              </a:lnSpc>
            </a:pPr>
            <a:r>
              <a:rPr lang="en-US" sz="2400" dirty="0" smtClean="0"/>
              <a:t>To achieve </a:t>
            </a:r>
            <a:r>
              <a:rPr lang="en-US" sz="2400" b="1" dirty="0" smtClean="0"/>
              <a:t>catharsis </a:t>
            </a:r>
            <a:r>
              <a:rPr lang="en-US" sz="2400" dirty="0" smtClean="0"/>
              <a:t>is the purpose of a tragedy.</a:t>
            </a:r>
            <a:endParaRPr lang="en-US" sz="2400" b="1" dirty="0" smtClean="0"/>
          </a:p>
          <a:p>
            <a:pPr indent="0">
              <a:lnSpc>
                <a:spcPct val="10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8730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219200"/>
            <a:ext cx="6781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2. “The tragic hero </a:t>
            </a:r>
            <a:r>
              <a:rPr lang="en-US" sz="2400" b="1" dirty="0"/>
              <a:t>[</a:t>
            </a:r>
            <a:r>
              <a:rPr lang="en-US" sz="2400" b="1" dirty="0" smtClean="0"/>
              <a:t>protagonist</a:t>
            </a:r>
            <a:r>
              <a:rPr lang="en-US" sz="2400" b="1" dirty="0"/>
              <a:t>]</a:t>
            </a:r>
            <a:r>
              <a:rPr lang="en-US" sz="2400" b="1" dirty="0" smtClean="0"/>
              <a:t> must be essentially admirable and good</a:t>
            </a:r>
            <a:r>
              <a:rPr lang="en-US" sz="2400" dirty="0" smtClean="0"/>
              <a:t>.”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 smtClean="0"/>
              <a:t> The fall of a scoundrel or villain evokes applause</a:t>
            </a:r>
          </a:p>
          <a:p>
            <a:r>
              <a:rPr lang="en-US" sz="2400" dirty="0" smtClean="0"/>
              <a:t>rather than pity. Audiences cheer when the bad guy goes down. On the other hand, the downfall of an essentially good person disturbs us and stirs our compassion. As a rule, the nobler and more truly admirable a person is, the greater will be our anxiety or grief at his or her downfall.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3072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295400"/>
            <a:ext cx="670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</a:t>
            </a:r>
            <a:r>
              <a:rPr lang="en-US" sz="2400" b="1" dirty="0" smtClean="0"/>
              <a:t>. “In a true tragedy, the hero's demise must come as a result of some personal error or decision.”</a:t>
            </a:r>
          </a:p>
          <a:p>
            <a:endParaRPr lang="en-US" sz="24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2400" b="1" dirty="0" smtClean="0"/>
              <a:t> </a:t>
            </a:r>
            <a:r>
              <a:rPr lang="en-US" sz="2400" dirty="0" smtClean="0"/>
              <a:t>According to Aristotle, there is no such</a:t>
            </a:r>
          </a:p>
          <a:p>
            <a:r>
              <a:rPr lang="en-US" sz="2400" dirty="0" smtClean="0"/>
              <a:t>thing as an innocent victim</a:t>
            </a:r>
            <a:r>
              <a:rPr lang="en-US" sz="2400" i="1" dirty="0" smtClean="0"/>
              <a:t> </a:t>
            </a:r>
            <a:r>
              <a:rPr lang="en-US" sz="2400" dirty="0" smtClean="0"/>
              <a:t>of tragedy, nor can a genuinely tragic downfall ever be purely a matter of blind accident or bad luck. </a:t>
            </a:r>
          </a:p>
          <a:p>
            <a:endParaRPr lang="en-US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Instead, authentic tragedy must always be the</a:t>
            </a:r>
          </a:p>
          <a:p>
            <a:r>
              <a:rPr lang="en-US" sz="2400" dirty="0" smtClean="0"/>
              <a:t>product of some fatal flaw and/or mistake </a:t>
            </a:r>
            <a:r>
              <a:rPr lang="en-US" sz="2400" b="1" dirty="0" smtClean="0"/>
              <a:t>(harmatia)</a:t>
            </a:r>
            <a:r>
              <a:rPr lang="en-US" sz="2400" dirty="0" smtClean="0"/>
              <a:t>, for the tragic hero must always bear at least some responsibility for his own doom.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8324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6477000" cy="83820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700" b="1" dirty="0" smtClean="0"/>
              <a:t>Tragedy must have </a:t>
            </a:r>
            <a:r>
              <a:rPr lang="en-US" sz="4000" b="1" dirty="0" smtClean="0"/>
              <a:t>six</a:t>
            </a:r>
            <a:r>
              <a:rPr lang="en-US" sz="2700" b="1" dirty="0" smtClean="0"/>
              <a:t> parts</a:t>
            </a:r>
            <a:endParaRPr lang="en-US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b="1" dirty="0" smtClean="0"/>
              <a:t>Plot- </a:t>
            </a:r>
            <a:r>
              <a:rPr lang="en-US" sz="2400" dirty="0" smtClean="0"/>
              <a:t>The most important element!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b="1" dirty="0" smtClean="0"/>
              <a:t>Characters- </a:t>
            </a:r>
            <a:r>
              <a:rPr lang="en-US" sz="2400" dirty="0" smtClean="0"/>
              <a:t>The Tragic Hero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b="1" dirty="0" smtClean="0"/>
              <a:t>Thought- </a:t>
            </a:r>
            <a:r>
              <a:rPr lang="en-US" sz="2400" dirty="0" smtClean="0"/>
              <a:t>Theme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b="1" dirty="0" smtClean="0"/>
              <a:t>Diction- </a:t>
            </a:r>
            <a:r>
              <a:rPr lang="en-US" sz="2400" dirty="0" smtClean="0"/>
              <a:t>The use of literary devices such as metaphors.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b="1" dirty="0" smtClean="0"/>
              <a:t>Song- </a:t>
            </a:r>
            <a:r>
              <a:rPr lang="en-US" sz="2400" dirty="0" smtClean="0"/>
              <a:t>The Chorus.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b="1" dirty="0" smtClean="0"/>
              <a:t>Spectacle- </a:t>
            </a:r>
            <a:r>
              <a:rPr lang="en-US" sz="2400" dirty="0" smtClean="0"/>
              <a:t>Special effects (least important)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1930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0"/>
            <a:ext cx="7010400" cy="33528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</a:pPr>
            <a:r>
              <a:rPr lang="en-US" sz="2400" dirty="0" smtClean="0"/>
              <a:t> </a:t>
            </a:r>
            <a:r>
              <a:rPr lang="en-US" sz="2400" dirty="0"/>
              <a:t>According to Aristotle, plot refers not to the story itself, but to the </a:t>
            </a:r>
            <a:r>
              <a:rPr lang="en-US" sz="2400" b="1" dirty="0"/>
              <a:t>“arrangement of incidents,” or structure and presentation of the play</a:t>
            </a:r>
            <a:r>
              <a:rPr lang="en-US" sz="2400" b="1" dirty="0" smtClean="0"/>
              <a:t>.</a:t>
            </a:r>
          </a:p>
          <a:p>
            <a:pPr indent="0">
              <a:lnSpc>
                <a:spcPct val="100000"/>
              </a:lnSpc>
              <a:buNone/>
            </a:pPr>
            <a:endParaRPr lang="en-US" sz="2400" b="1" dirty="0"/>
          </a:p>
          <a:p>
            <a:pPr marL="342900" indent="-342900">
              <a:lnSpc>
                <a:spcPct val="100000"/>
              </a:lnSpc>
            </a:pPr>
            <a:r>
              <a:rPr lang="en-US" sz="2400" dirty="0"/>
              <a:t>Moreover, each incident must be part of a tightly constructed </a:t>
            </a:r>
            <a:r>
              <a:rPr lang="en-US" sz="2400" b="1" dirty="0"/>
              <a:t>cause-and-effect</a:t>
            </a:r>
            <a:r>
              <a:rPr lang="en-US" sz="2400" dirty="0"/>
              <a:t> chain of actions</a:t>
            </a:r>
            <a:r>
              <a:rPr lang="en-US" sz="2400" dirty="0" smtClean="0"/>
              <a:t>.</a:t>
            </a:r>
          </a:p>
          <a:p>
            <a:pPr indent="0">
              <a:lnSpc>
                <a:spcPct val="100000"/>
              </a:lnSpc>
              <a:buNone/>
            </a:pPr>
            <a:endParaRPr lang="en-US" sz="2400" dirty="0"/>
          </a:p>
          <a:p>
            <a:pPr marL="342900" indent="-342900">
              <a:lnSpc>
                <a:spcPct val="100000"/>
              </a:lnSpc>
            </a:pPr>
            <a:r>
              <a:rPr lang="en-US" sz="2400" b="1" dirty="0"/>
              <a:t>Plot is the most important component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76820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371600"/>
            <a:ext cx="6934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dirty="0" smtClean="0"/>
              <a:t>Plot</a:t>
            </a:r>
            <a:r>
              <a:rPr lang="en-US" sz="2400" dirty="0" smtClean="0"/>
              <a:t> must contain a beginning, middle, and</a:t>
            </a:r>
          </a:p>
          <a:p>
            <a:r>
              <a:rPr lang="en-US" sz="2400" dirty="0" smtClean="0"/>
              <a:t>end.</a:t>
            </a:r>
          </a:p>
          <a:p>
            <a:endParaRPr lang="en-US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Additionally, the plot must be structurally</a:t>
            </a:r>
          </a:p>
          <a:p>
            <a:r>
              <a:rPr lang="en-US" sz="2400" dirty="0" smtClean="0"/>
              <a:t>self-contained, with the incidents bound together by internal necessity, each action leading inevitably to the next: this is called “</a:t>
            </a:r>
            <a:r>
              <a:rPr lang="en-US" sz="2400" b="1" dirty="0" smtClean="0"/>
              <a:t>unity of action</a:t>
            </a:r>
            <a:r>
              <a:rPr lang="en-US" sz="2400" dirty="0" smtClean="0"/>
              <a:t>.”</a:t>
            </a:r>
          </a:p>
          <a:p>
            <a:endParaRPr lang="en-US" sz="2400" dirty="0"/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There can be no “outside” intervention: </a:t>
            </a:r>
            <a:r>
              <a:rPr lang="en-US" sz="2400" b="1" dirty="0"/>
              <a:t>D</a:t>
            </a:r>
            <a:r>
              <a:rPr lang="en-US" sz="2400" b="1" dirty="0" smtClean="0"/>
              <a:t>eus ex</a:t>
            </a:r>
          </a:p>
          <a:p>
            <a:r>
              <a:rPr lang="en-US" sz="2400" b="1" dirty="0" smtClean="0"/>
              <a:t>Machina </a:t>
            </a:r>
            <a:r>
              <a:rPr lang="en-US" sz="2400" dirty="0" smtClean="0"/>
              <a:t>(god from the machine).</a:t>
            </a:r>
            <a:endParaRPr lang="en-US" sz="24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403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Major components of plot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3505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400" b="1" dirty="0"/>
              <a:t> </a:t>
            </a:r>
            <a:r>
              <a:rPr lang="en-US" sz="2400" b="1" dirty="0" smtClean="0"/>
              <a:t>Incentive Moment- </a:t>
            </a:r>
            <a:r>
              <a:rPr lang="en-US" sz="2400" dirty="0" smtClean="0"/>
              <a:t>starts </a:t>
            </a:r>
            <a:r>
              <a:rPr lang="en-US" sz="2400" dirty="0"/>
              <a:t>the cause-and-effect </a:t>
            </a:r>
            <a:r>
              <a:rPr lang="en-US" sz="2400" dirty="0" smtClean="0"/>
              <a:t>chain, yet cannot be dependent </a:t>
            </a:r>
            <a:r>
              <a:rPr lang="en-US" sz="2400" dirty="0"/>
              <a:t>on anything outside the compass of the play (i.e., </a:t>
            </a:r>
            <a:r>
              <a:rPr lang="en-US" sz="2400" b="1" dirty="0"/>
              <a:t>its causes are downplayed but its effects are stressed</a:t>
            </a:r>
            <a:r>
              <a:rPr lang="en-US" sz="2400" dirty="0" smtClean="0"/>
              <a:t>). </a:t>
            </a:r>
          </a:p>
          <a:p>
            <a:pPr>
              <a:lnSpc>
                <a:spcPct val="100000"/>
              </a:lnSpc>
            </a:pPr>
            <a:r>
              <a:rPr lang="en-US" sz="2400" b="1" dirty="0" smtClean="0"/>
              <a:t> Climax-  </a:t>
            </a:r>
            <a:r>
              <a:rPr lang="en-US" sz="2400" dirty="0" smtClean="0"/>
              <a:t>must </a:t>
            </a:r>
            <a:r>
              <a:rPr lang="en-US" sz="2400" dirty="0"/>
              <a:t>be caused by earlier incidents and itself cause the incidents that follow it (i.e., </a:t>
            </a:r>
            <a:r>
              <a:rPr lang="en-US" sz="2400" b="1" dirty="0"/>
              <a:t>its causes and effects are stressed</a:t>
            </a:r>
            <a:r>
              <a:rPr lang="en-US" sz="2400" dirty="0" smtClean="0"/>
              <a:t>).</a:t>
            </a:r>
          </a:p>
          <a:p>
            <a:pPr>
              <a:lnSpc>
                <a:spcPct val="100000"/>
              </a:lnSpc>
            </a:pPr>
            <a:r>
              <a:rPr lang="en-US" sz="2400" b="1" dirty="0" smtClean="0"/>
              <a:t> Resolution- </a:t>
            </a:r>
            <a:r>
              <a:rPr lang="en-US" sz="2400" dirty="0"/>
              <a:t>must be caused by the preceding events but not lead to other incidents outside the compass of the play (i.e., </a:t>
            </a:r>
            <a:r>
              <a:rPr lang="en-US" sz="2400" b="1" dirty="0"/>
              <a:t>its causes are stressed but its effects downplayed</a:t>
            </a:r>
            <a:r>
              <a:rPr lang="en-US" sz="2400" dirty="0"/>
              <a:t>); the end should therefore solve or resolve the problem created during the incentive </a:t>
            </a:r>
            <a:r>
              <a:rPr lang="en-US" sz="2400" dirty="0" smtClean="0"/>
              <a:t>moment.</a:t>
            </a:r>
            <a:endParaRPr lang="en-US" sz="2400" b="1" dirty="0" smtClean="0"/>
          </a:p>
          <a:p>
            <a:pPr>
              <a:lnSpc>
                <a:spcPct val="100000"/>
              </a:lnSpc>
            </a:pPr>
            <a:endParaRPr lang="en-US" sz="2400" b="1" dirty="0" smtClean="0"/>
          </a:p>
          <a:p>
            <a:pPr>
              <a:lnSpc>
                <a:spcPct val="100000"/>
              </a:lnSpc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756317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710</TotalTime>
  <Words>1283</Words>
  <Application>Microsoft Office PowerPoint</Application>
  <PresentationFormat>On-screen Show (4:3)</PresentationFormat>
  <Paragraphs>108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Garamond</vt:lpstr>
      <vt:lpstr>Wingdings</vt:lpstr>
      <vt:lpstr>Couture</vt:lpstr>
      <vt:lpstr>The Elements of greek Tragedy</vt:lpstr>
      <vt:lpstr>What is a tragedy?</vt:lpstr>
      <vt:lpstr>   Three Principles of a Greek tragedy</vt:lpstr>
      <vt:lpstr>PowerPoint Presentation</vt:lpstr>
      <vt:lpstr>PowerPoint Presentation</vt:lpstr>
      <vt:lpstr>   Tragedy must have six parts</vt:lpstr>
      <vt:lpstr>1. Plot</vt:lpstr>
      <vt:lpstr>PowerPoint Presentation</vt:lpstr>
      <vt:lpstr>Major components of plot</vt:lpstr>
      <vt:lpstr>PowerPoint Presentation</vt:lpstr>
      <vt:lpstr>Freytag’s Triangle</vt:lpstr>
      <vt:lpstr>Simple vs. Complex plots</vt:lpstr>
      <vt:lpstr>PowerPoint Presentation</vt:lpstr>
      <vt:lpstr>The role of fate</vt:lpstr>
      <vt:lpstr>2. Characters</vt:lpstr>
      <vt:lpstr>PowerPoint Presentation</vt:lpstr>
      <vt:lpstr>PowerPoint Presentation</vt:lpstr>
      <vt:lpstr>3. Thought</vt:lpstr>
      <vt:lpstr>4. Diction</vt:lpstr>
      <vt:lpstr>5. Song</vt:lpstr>
      <vt:lpstr>6. Spectacle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Elements of greek Tragedy</dc:title>
  <dc:creator>Owner</dc:creator>
  <cp:lastModifiedBy>Thomas Hamilton</cp:lastModifiedBy>
  <cp:revision>70</cp:revision>
  <dcterms:created xsi:type="dcterms:W3CDTF">2012-11-11T03:41:49Z</dcterms:created>
  <dcterms:modified xsi:type="dcterms:W3CDTF">2016-02-25T02:09:25Z</dcterms:modified>
</cp:coreProperties>
</file>